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001125" cy="4679950"/>
  <p:notesSz cx="6858000" cy="9144000"/>
  <p:defaultTextStyle>
    <a:defPPr>
      <a:defRPr lang="zh-TW"/>
    </a:defPPr>
    <a:lvl1pPr marL="0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31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64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95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25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657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788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19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052" algn="l" defTabSz="80226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4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CB1"/>
    <a:srgbClr val="3B7180"/>
    <a:srgbClr val="2E5763"/>
    <a:srgbClr val="F7941D"/>
    <a:srgbClr val="000000"/>
    <a:srgbClr val="FFFFFF"/>
    <a:srgbClr val="707070"/>
    <a:srgbClr val="1E497D"/>
    <a:srgbClr val="FF8E27"/>
    <a:srgbClr val="E87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2"/>
  </p:normalViewPr>
  <p:slideViewPr>
    <p:cSldViewPr>
      <p:cViewPr varScale="1">
        <p:scale>
          <a:sx n="133" d="100"/>
          <a:sy n="133" d="100"/>
        </p:scale>
        <p:origin x="568" y="184"/>
      </p:cViewPr>
      <p:guideLst>
        <p:guide orient="horz" pos="1474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ureka/Dropbox/PCMan/&#30149;&#24739;&#34880;&#31649;&#36890;&#36335;Access%20flo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ureka/Dropbox/PCMan/&#30149;&#24739;&#34880;&#31649;&#36890;&#36335;Access%20flo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218593237975404E-2"/>
          <c:y val="0.11924993268167899"/>
          <c:w val="0.82335130449318095"/>
          <c:h val="0.71169305105459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ABI分布區間!$E$2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B3-5845-8F4D-645F1345018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2B3-5845-8F4D-645F134501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ABI分布區間!$A$4:$A$9</c:f>
              <c:strCache>
                <c:ptCount val="6"/>
                <c:pt idx="0">
                  <c:v>&gt;1.4</c:v>
                </c:pt>
                <c:pt idx="1">
                  <c:v>0.9-1.4</c:v>
                </c:pt>
                <c:pt idx="2">
                  <c:v>0.8-0.9</c:v>
                </c:pt>
                <c:pt idx="3">
                  <c:v>0.5-0.8</c:v>
                </c:pt>
                <c:pt idx="4">
                  <c:v>&lt;0.5</c:v>
                </c:pt>
                <c:pt idx="5">
                  <c:v>無法測量</c:v>
                </c:pt>
              </c:strCache>
            </c:strRef>
          </c:cat>
          <c:val>
            <c:numRef>
              <c:f>ABI分布區間!$E$4:$E$9</c:f>
              <c:numCache>
                <c:formatCode>0%</c:formatCode>
                <c:ptCount val="6"/>
                <c:pt idx="0">
                  <c:v>8.2644628099173504E-3</c:v>
                </c:pt>
                <c:pt idx="1">
                  <c:v>0.65289256198347101</c:v>
                </c:pt>
                <c:pt idx="2">
                  <c:v>7.43801652892562E-2</c:v>
                </c:pt>
                <c:pt idx="3">
                  <c:v>0.19008264462809901</c:v>
                </c:pt>
                <c:pt idx="4">
                  <c:v>3.3057851239669402E-2</c:v>
                </c:pt>
                <c:pt idx="5">
                  <c:v>4.1322314049586799E-2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5845-8F4D-645F13450180}"/>
            </c:ext>
          </c:extLst>
        </c:ser>
        <c:ser>
          <c:idx val="1"/>
          <c:order val="1"/>
          <c:tx>
            <c:strRef>
              <c:f>ABI分布區間!$F$2</c:f>
              <c:strCache>
                <c:ptCount val="1"/>
              </c:strCache>
            </c:strRef>
          </c:tx>
          <c:spPr>
            <a:gradFill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B3-5845-8F4D-645F1345018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B3-5845-8F4D-645F134501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ABI分布區間!$A$4:$A$9</c:f>
              <c:strCache>
                <c:ptCount val="6"/>
                <c:pt idx="0">
                  <c:v>&gt;1.4</c:v>
                </c:pt>
                <c:pt idx="1">
                  <c:v>0.9-1.4</c:v>
                </c:pt>
                <c:pt idx="2">
                  <c:v>0.8-0.9</c:v>
                </c:pt>
                <c:pt idx="3">
                  <c:v>0.5-0.8</c:v>
                </c:pt>
                <c:pt idx="4">
                  <c:v>&lt;0.5</c:v>
                </c:pt>
                <c:pt idx="5">
                  <c:v>無法測量</c:v>
                </c:pt>
              </c:strCache>
            </c:strRef>
          </c:cat>
          <c:val>
            <c:numRef>
              <c:f>ABI分布區間!$F$4:$F$9</c:f>
              <c:numCache>
                <c:formatCode>0%</c:formatCode>
                <c:ptCount val="6"/>
                <c:pt idx="0">
                  <c:v>0</c:v>
                </c:pt>
                <c:pt idx="1">
                  <c:v>0.61157024793388404</c:v>
                </c:pt>
                <c:pt idx="2">
                  <c:v>9.0909090909090898E-2</c:v>
                </c:pt>
                <c:pt idx="3">
                  <c:v>0.18181818181818199</c:v>
                </c:pt>
                <c:pt idx="4">
                  <c:v>2.4793388429752101E-2</c:v>
                </c:pt>
                <c:pt idx="5">
                  <c:v>9.0909090909090898E-2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B3-5845-8F4D-645F134501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633471392"/>
        <c:axId val="-1633469072"/>
      </c:barChart>
      <c:catAx>
        <c:axId val="-16334713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PingFang TC" charset="-120"/>
                <a:ea typeface="PingFang TC" charset="-120"/>
                <a:cs typeface="PingFang TC" charset="-120"/>
              </a:defRPr>
            </a:pPr>
            <a:endParaRPr lang="zh-TW"/>
          </a:p>
        </c:txPr>
        <c:crossAx val="-1633469072"/>
        <c:crosses val="autoZero"/>
        <c:auto val="1"/>
        <c:lblAlgn val="ctr"/>
        <c:lblOffset val="100"/>
        <c:noMultiLvlLbl val="0"/>
      </c:catAx>
      <c:valAx>
        <c:axId val="-16334690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PingFang TC" charset="-120"/>
                <a:ea typeface="PingFang TC" charset="-120"/>
                <a:cs typeface="PingFang TC" charset="-120"/>
              </a:defRPr>
            </a:pPr>
            <a:endParaRPr lang="zh-TW"/>
          </a:p>
        </c:txPr>
        <c:crossAx val="-163347139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ingFang TC" charset="-120"/>
          <a:ea typeface="PingFang TC" charset="-120"/>
          <a:cs typeface="PingFang TC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96588033428401E-2"/>
          <c:y val="7.1699448557847406E-2"/>
          <c:w val="0.957540725927572"/>
          <c:h val="0.92543257349983898"/>
        </c:manualLayout>
      </c:layout>
      <c:ofPieChart>
        <c:ofPieType val="bar"/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73-7144-B1CA-0E4447A5E0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ABI分布區間!$A$21:$A$23</c:f>
              <c:strCache>
                <c:ptCount val="3"/>
                <c:pt idx="0">
                  <c:v>others</c:v>
                </c:pt>
                <c:pt idx="1">
                  <c:v>at least one leg =&lt;0.8</c:v>
                </c:pt>
                <c:pt idx="2">
                  <c:v>at least one leg =&lt;0.5</c:v>
                </c:pt>
              </c:strCache>
            </c:strRef>
          </c:cat>
          <c:val>
            <c:numRef>
              <c:f>ABI分布區間!$B$21:$B$23</c:f>
            </c:numRef>
          </c:val>
          <c:extLst>
            <c:ext xmlns:c16="http://schemas.microsoft.com/office/drawing/2014/chart" uri="{C3380CC4-5D6E-409C-BE32-E72D297353CC}">
              <c16:uniqueId val="{00000002-D673-7144-B1CA-0E4447A5E0B3}"/>
            </c:ext>
          </c:extLst>
        </c:ser>
        <c:ser>
          <c:idx val="1"/>
          <c:order val="1"/>
          <c:explosion val="7"/>
          <c:dPt>
            <c:idx val="0"/>
            <c:bubble3D val="0"/>
            <c:spPr>
              <a:solidFill>
                <a:schemeClr val="tx2">
                  <a:lumMod val="20000"/>
                  <a:lumOff val="80000"/>
                  <a:alpha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673-7144-B1CA-0E4447A5E0B3}"/>
              </c:ext>
            </c:extLst>
          </c:dPt>
          <c:dPt>
            <c:idx val="1"/>
            <c:bubble3D val="0"/>
            <c:explosion val="8"/>
            <c:spPr>
              <a:solidFill>
                <a:schemeClr val="accent2">
                  <a:lumMod val="40000"/>
                  <a:lumOff val="60000"/>
                  <a:alpha val="2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D673-7144-B1CA-0E4447A5E0B3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673-7144-B1CA-0E4447A5E0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D673-7144-B1CA-0E4447A5E0B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73-7144-B1CA-0E4447A5E0B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73-7144-B1CA-0E4447A5E0B3}"/>
                </c:ext>
              </c:extLst>
            </c:dLbl>
            <c:dLbl>
              <c:idx val="2"/>
              <c:layout>
                <c:manualLayout>
                  <c:x val="-6.8818742361959895E-2"/>
                  <c:y val="1.1477896211812201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PingFang TC" charset="-120"/>
                      <a:ea typeface="PingFang TC" charset="-120"/>
                      <a:cs typeface="PingFang TC" charset="-120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279871680924299"/>
                      <c:h val="9.877326540867389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D673-7144-B1CA-0E4447A5E0B3}"/>
                </c:ext>
              </c:extLst>
            </c:dLbl>
            <c:dLbl>
              <c:idx val="3"/>
              <c:layout>
                <c:manualLayout>
                  <c:x val="-0.202902038662371"/>
                  <c:y val="5.2505406663010602E-2"/>
                </c:manualLayout>
              </c:layout>
              <c:tx>
                <c:rich>
                  <a:bodyPr/>
                  <a:lstStyle/>
                  <a:p>
                    <a:fld id="{80A63DA4-AE22-B546-880F-69BF31E773C9}" type="PERCENTAGE">
                      <a:rPr lang="en-US" altLang="zh-TW" baseline="0" smtClean="0"/>
                      <a:pPr/>
                      <a:t>[百分比]</a:t>
                    </a:fld>
                    <a:endParaRPr lang="zh-TW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D673-7144-B1CA-0E4447A5E0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bg1"/>
                    </a:solidFill>
                    <a:latin typeface="PingFang TC" charset="-120"/>
                    <a:ea typeface="PingFang TC" charset="-120"/>
                    <a:cs typeface="PingFang TC" charset="-120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ABI分布區間!$A$21:$A$23</c:f>
              <c:strCache>
                <c:ptCount val="3"/>
                <c:pt idx="0">
                  <c:v>others</c:v>
                </c:pt>
                <c:pt idx="1">
                  <c:v>at least one leg =&lt;0.8</c:v>
                </c:pt>
                <c:pt idx="2">
                  <c:v>at least one leg =&lt;0.5</c:v>
                </c:pt>
              </c:strCache>
            </c:strRef>
          </c:cat>
          <c:val>
            <c:numRef>
              <c:f>ABI分布區間!$C$21:$C$23</c:f>
              <c:numCache>
                <c:formatCode>General</c:formatCode>
                <c:ptCount val="3"/>
                <c:pt idx="0">
                  <c:v>82</c:v>
                </c:pt>
                <c:pt idx="1">
                  <c:v>32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673-7144-B1CA-0E4447A5E0B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gapWidth val="120"/>
        <c:splitType val="cust"/>
        <c:custSplit>
          <c:secondPiePt val="1"/>
          <c:secondPiePt val="2"/>
        </c:custSplit>
        <c:secondPieSize val="67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5088" y="1453820"/>
            <a:ext cx="7650957" cy="100315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169" y="2651977"/>
            <a:ext cx="6300788" cy="1195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40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25816" y="187420"/>
            <a:ext cx="2025254" cy="39931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0058" y="187420"/>
            <a:ext cx="5925742" cy="3993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9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031" y="3007303"/>
            <a:ext cx="7650957" cy="92949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11031" y="1983567"/>
            <a:ext cx="7650957" cy="1023739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401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033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0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05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0058" y="1091990"/>
            <a:ext cx="3975498" cy="3088552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5574" y="1091990"/>
            <a:ext cx="3975498" cy="3088552"/>
          </a:xfrm>
        </p:spPr>
        <p:txBody>
          <a:bodyPr/>
          <a:lstStyle>
            <a:lvl1pPr>
              <a:defRPr sz="2500"/>
            </a:lvl1pPr>
            <a:lvl2pPr>
              <a:defRPr sz="23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74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0059" y="1047575"/>
            <a:ext cx="3977060" cy="43657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01131" indent="0">
              <a:buNone/>
              <a:defRPr sz="1700" b="1"/>
            </a:lvl2pPr>
            <a:lvl3pPr marL="802264" indent="0">
              <a:buNone/>
              <a:defRPr sz="1600" b="1"/>
            </a:lvl3pPr>
            <a:lvl4pPr marL="1203395" indent="0">
              <a:buNone/>
              <a:defRPr sz="1500" b="1"/>
            </a:lvl4pPr>
            <a:lvl5pPr marL="1604525" indent="0">
              <a:buNone/>
              <a:defRPr sz="1500" b="1"/>
            </a:lvl5pPr>
            <a:lvl6pPr marL="2005657" indent="0">
              <a:buNone/>
              <a:defRPr sz="1500" b="1"/>
            </a:lvl6pPr>
            <a:lvl7pPr marL="2406788" indent="0">
              <a:buNone/>
              <a:defRPr sz="1500" b="1"/>
            </a:lvl7pPr>
            <a:lvl8pPr marL="2807919" indent="0">
              <a:buNone/>
              <a:defRPr sz="1500" b="1"/>
            </a:lvl8pPr>
            <a:lvl9pPr marL="3209052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0059" y="1484152"/>
            <a:ext cx="3977060" cy="2696388"/>
          </a:xfrm>
        </p:spPr>
        <p:txBody>
          <a:bodyPr/>
          <a:lstStyle>
            <a:lvl1pPr>
              <a:defRPr sz="23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572450" y="1047575"/>
            <a:ext cx="3978622" cy="43657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01131" indent="0">
              <a:buNone/>
              <a:defRPr sz="1700" b="1"/>
            </a:lvl2pPr>
            <a:lvl3pPr marL="802264" indent="0">
              <a:buNone/>
              <a:defRPr sz="1600" b="1"/>
            </a:lvl3pPr>
            <a:lvl4pPr marL="1203395" indent="0">
              <a:buNone/>
              <a:defRPr sz="1500" b="1"/>
            </a:lvl4pPr>
            <a:lvl5pPr marL="1604525" indent="0">
              <a:buNone/>
              <a:defRPr sz="1500" b="1"/>
            </a:lvl5pPr>
            <a:lvl6pPr marL="2005657" indent="0">
              <a:buNone/>
              <a:defRPr sz="1500" b="1"/>
            </a:lvl6pPr>
            <a:lvl7pPr marL="2406788" indent="0">
              <a:buNone/>
              <a:defRPr sz="1500" b="1"/>
            </a:lvl7pPr>
            <a:lvl8pPr marL="2807919" indent="0">
              <a:buNone/>
              <a:defRPr sz="1500" b="1"/>
            </a:lvl8pPr>
            <a:lvl9pPr marL="3209052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572450" y="1484152"/>
            <a:ext cx="3978622" cy="2696388"/>
          </a:xfrm>
        </p:spPr>
        <p:txBody>
          <a:bodyPr/>
          <a:lstStyle>
            <a:lvl1pPr>
              <a:defRPr sz="2300"/>
            </a:lvl1pPr>
            <a:lvl2pPr>
              <a:defRPr sz="17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95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62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057" y="186337"/>
            <a:ext cx="2961308" cy="792991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193" y="186337"/>
            <a:ext cx="5031880" cy="3994207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3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0057" y="979323"/>
            <a:ext cx="2961308" cy="3201216"/>
          </a:xfrm>
        </p:spPr>
        <p:txBody>
          <a:bodyPr/>
          <a:lstStyle>
            <a:lvl1pPr marL="0" indent="0">
              <a:buNone/>
              <a:defRPr sz="1200"/>
            </a:lvl1pPr>
            <a:lvl2pPr marL="401131" indent="0">
              <a:buNone/>
              <a:defRPr sz="1000"/>
            </a:lvl2pPr>
            <a:lvl3pPr marL="802264" indent="0">
              <a:buNone/>
              <a:defRPr sz="1000"/>
            </a:lvl3pPr>
            <a:lvl4pPr marL="1203395" indent="0">
              <a:buNone/>
              <a:defRPr sz="800"/>
            </a:lvl4pPr>
            <a:lvl5pPr marL="1604525" indent="0">
              <a:buNone/>
              <a:defRPr sz="800"/>
            </a:lvl5pPr>
            <a:lvl6pPr marL="2005657" indent="0">
              <a:buNone/>
              <a:defRPr sz="800"/>
            </a:lvl6pPr>
            <a:lvl7pPr marL="2406788" indent="0">
              <a:buNone/>
              <a:defRPr sz="800"/>
            </a:lvl7pPr>
            <a:lvl8pPr marL="2807919" indent="0">
              <a:buNone/>
              <a:defRPr sz="800"/>
            </a:lvl8pPr>
            <a:lvl9pPr marL="3209052" indent="0">
              <a:buNone/>
              <a:defRPr sz="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5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4286" y="3275966"/>
            <a:ext cx="5400675" cy="386746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64286" y="418163"/>
            <a:ext cx="5400675" cy="2807970"/>
          </a:xfrm>
        </p:spPr>
        <p:txBody>
          <a:bodyPr/>
          <a:lstStyle>
            <a:lvl1pPr marL="0" indent="0">
              <a:buNone/>
              <a:defRPr sz="2800"/>
            </a:lvl1pPr>
            <a:lvl2pPr marL="401131" indent="0">
              <a:buNone/>
              <a:defRPr sz="2500"/>
            </a:lvl2pPr>
            <a:lvl3pPr marL="802264" indent="0">
              <a:buNone/>
              <a:defRPr sz="2300"/>
            </a:lvl3pPr>
            <a:lvl4pPr marL="1203395" indent="0">
              <a:buNone/>
              <a:defRPr sz="1700"/>
            </a:lvl4pPr>
            <a:lvl5pPr marL="1604525" indent="0">
              <a:buNone/>
              <a:defRPr sz="1700"/>
            </a:lvl5pPr>
            <a:lvl6pPr marL="2005657" indent="0">
              <a:buNone/>
              <a:defRPr sz="1700"/>
            </a:lvl6pPr>
            <a:lvl7pPr marL="2406788" indent="0">
              <a:buNone/>
              <a:defRPr sz="1700"/>
            </a:lvl7pPr>
            <a:lvl8pPr marL="2807919" indent="0">
              <a:buNone/>
              <a:defRPr sz="1700"/>
            </a:lvl8pPr>
            <a:lvl9pPr marL="3209052" indent="0">
              <a:buNone/>
              <a:defRPr sz="17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64286" y="3662713"/>
            <a:ext cx="5400675" cy="549244"/>
          </a:xfrm>
        </p:spPr>
        <p:txBody>
          <a:bodyPr/>
          <a:lstStyle>
            <a:lvl1pPr marL="0" indent="0">
              <a:buNone/>
              <a:defRPr sz="1200"/>
            </a:lvl1pPr>
            <a:lvl2pPr marL="401131" indent="0">
              <a:buNone/>
              <a:defRPr sz="1000"/>
            </a:lvl2pPr>
            <a:lvl3pPr marL="802264" indent="0">
              <a:buNone/>
              <a:defRPr sz="1000"/>
            </a:lvl3pPr>
            <a:lvl4pPr marL="1203395" indent="0">
              <a:buNone/>
              <a:defRPr sz="800"/>
            </a:lvl4pPr>
            <a:lvl5pPr marL="1604525" indent="0">
              <a:buNone/>
              <a:defRPr sz="800"/>
            </a:lvl5pPr>
            <a:lvl6pPr marL="2005657" indent="0">
              <a:buNone/>
              <a:defRPr sz="800"/>
            </a:lvl6pPr>
            <a:lvl7pPr marL="2406788" indent="0">
              <a:buNone/>
              <a:defRPr sz="800"/>
            </a:lvl7pPr>
            <a:lvl8pPr marL="2807919" indent="0">
              <a:buNone/>
              <a:defRPr sz="800"/>
            </a:lvl8pPr>
            <a:lvl9pPr marL="3209052" indent="0">
              <a:buNone/>
              <a:defRPr sz="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4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0060" y="187416"/>
            <a:ext cx="8101013" cy="779992"/>
          </a:xfrm>
          <a:prstGeom prst="rect">
            <a:avLst/>
          </a:prstGeom>
        </p:spPr>
        <p:txBody>
          <a:bodyPr vert="horz" lIns="80226" tIns="40114" rIns="80226" bIns="40114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0060" y="1091990"/>
            <a:ext cx="8101013" cy="3088552"/>
          </a:xfrm>
          <a:prstGeom prst="rect">
            <a:avLst/>
          </a:prstGeom>
        </p:spPr>
        <p:txBody>
          <a:bodyPr vert="horz" lIns="80226" tIns="40114" rIns="80226" bIns="40114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0060" y="4337626"/>
            <a:ext cx="2100263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1ADE-2860-434C-AFF3-8BEEEDB76732}" type="datetimeFigureOut">
              <a:rPr lang="zh-TW" altLang="en-US" smtClean="0"/>
              <a:t>2020/7/26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75389" y="4337626"/>
            <a:ext cx="2850357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0809" y="4337626"/>
            <a:ext cx="2100263" cy="249165"/>
          </a:xfrm>
          <a:prstGeom prst="rect">
            <a:avLst/>
          </a:prstGeom>
        </p:spPr>
        <p:txBody>
          <a:bodyPr vert="horz" lIns="80226" tIns="40114" rIns="80226" bIns="4011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6BE4-6922-4556-B756-DB4B76D958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86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64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48" indent="-300848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39" indent="-250708" algn="l" defTabSz="802264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29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60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091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223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54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485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617" indent="-200566" algn="l" defTabSz="802264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31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64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95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25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657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788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19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052" algn="l" defTabSz="80226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3" y="0"/>
            <a:ext cx="450056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966" y="-18326"/>
            <a:ext cx="9505056" cy="53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7110878701_9a3c627d32_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2" y="-468337"/>
            <a:ext cx="9085332" cy="60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46739"/>
              </p:ext>
            </p:extLst>
          </p:nvPr>
        </p:nvGraphicFramePr>
        <p:xfrm>
          <a:off x="-4" y="1"/>
          <a:ext cx="9001128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7504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2506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377"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8022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</a:t>
                      </a:r>
                      <a:endParaRPr lang="zh-TW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847835" y="5220295"/>
            <a:ext cx="3515706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0" dirty="0"/>
              <a:t>K</a:t>
            </a:r>
            <a:endParaRPr lang="zh-TW" altLang="en-US" sz="50000" dirty="0"/>
          </a:p>
        </p:txBody>
      </p:sp>
    </p:spTree>
    <p:extLst>
      <p:ext uri="{BB962C8B-B14F-4D97-AF65-F5344CB8AC3E}">
        <p14:creationId xmlns:p14="http://schemas.microsoft.com/office/powerpoint/2010/main" val="125927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27916"/>
            <a:ext cx="9001125" cy="600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4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手繪多邊形 4"/>
          <p:cNvSpPr/>
          <p:nvPr/>
        </p:nvSpPr>
        <p:spPr>
          <a:xfrm>
            <a:off x="1548234" y="473960"/>
            <a:ext cx="6337199" cy="3247037"/>
          </a:xfrm>
          <a:custGeom>
            <a:avLst/>
            <a:gdLst>
              <a:gd name="connsiteX0" fmla="*/ 0 w 6035017"/>
              <a:gd name="connsiteY0" fmla="*/ 3169468 h 3247037"/>
              <a:gd name="connsiteX1" fmla="*/ 640994 w 6035017"/>
              <a:gd name="connsiteY1" fmla="*/ 3108984 h 3247037"/>
              <a:gd name="connsiteX2" fmla="*/ 834501 w 6035017"/>
              <a:gd name="connsiteY2" fmla="*/ 1899304 h 3247037"/>
              <a:gd name="connsiteX3" fmla="*/ 894972 w 6035017"/>
              <a:gd name="connsiteY3" fmla="*/ 106 h 3247037"/>
              <a:gd name="connsiteX4" fmla="*/ 1257799 w 6035017"/>
              <a:gd name="connsiteY4" fmla="*/ 1983982 h 3247037"/>
              <a:gd name="connsiteX5" fmla="*/ 1427118 w 6035017"/>
              <a:gd name="connsiteY5" fmla="*/ 3133178 h 3247037"/>
              <a:gd name="connsiteX6" fmla="*/ 1669003 w 6035017"/>
              <a:gd name="connsiteY6" fmla="*/ 2903339 h 3247037"/>
              <a:gd name="connsiteX7" fmla="*/ 1995547 w 6035017"/>
              <a:gd name="connsiteY7" fmla="*/ 3193662 h 3247037"/>
              <a:gd name="connsiteX8" fmla="*/ 2418844 w 6035017"/>
              <a:gd name="connsiteY8" fmla="*/ 2818661 h 3247037"/>
              <a:gd name="connsiteX9" fmla="*/ 2854237 w 6035017"/>
              <a:gd name="connsiteY9" fmla="*/ 3072694 h 3247037"/>
              <a:gd name="connsiteX10" fmla="*/ 3301723 w 6035017"/>
              <a:gd name="connsiteY10" fmla="*/ 2733984 h 3247037"/>
              <a:gd name="connsiteX11" fmla="*/ 3483136 w 6035017"/>
              <a:gd name="connsiteY11" fmla="*/ 2903339 h 3247037"/>
              <a:gd name="connsiteX12" fmla="*/ 3785492 w 6035017"/>
              <a:gd name="connsiteY12" fmla="*/ 3205759 h 3247037"/>
              <a:gd name="connsiteX13" fmla="*/ 4390203 w 6035017"/>
              <a:gd name="connsiteY13" fmla="*/ 3048500 h 3247037"/>
              <a:gd name="connsiteX14" fmla="*/ 5224704 w 6035017"/>
              <a:gd name="connsiteY14" fmla="*/ 3024307 h 3247037"/>
              <a:gd name="connsiteX15" fmla="*/ 6035017 w 6035017"/>
              <a:gd name="connsiteY15" fmla="*/ 3205759 h 324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35017" h="3247037">
                <a:moveTo>
                  <a:pt x="0" y="3169468"/>
                </a:moveTo>
                <a:cubicBezTo>
                  <a:pt x="250955" y="3245073"/>
                  <a:pt x="501911" y="3320678"/>
                  <a:pt x="640994" y="3108984"/>
                </a:cubicBezTo>
                <a:cubicBezTo>
                  <a:pt x="780078" y="2897290"/>
                  <a:pt x="792171" y="2417450"/>
                  <a:pt x="834501" y="1899304"/>
                </a:cubicBezTo>
                <a:cubicBezTo>
                  <a:pt x="876831" y="1381158"/>
                  <a:pt x="824422" y="-14007"/>
                  <a:pt x="894972" y="106"/>
                </a:cubicBezTo>
                <a:cubicBezTo>
                  <a:pt x="965522" y="14219"/>
                  <a:pt x="1169108" y="1461803"/>
                  <a:pt x="1257799" y="1983982"/>
                </a:cubicBezTo>
                <a:cubicBezTo>
                  <a:pt x="1346490" y="2506161"/>
                  <a:pt x="1358584" y="2979952"/>
                  <a:pt x="1427118" y="3133178"/>
                </a:cubicBezTo>
                <a:cubicBezTo>
                  <a:pt x="1495652" y="3286404"/>
                  <a:pt x="1574265" y="2893258"/>
                  <a:pt x="1669003" y="2903339"/>
                </a:cubicBezTo>
                <a:cubicBezTo>
                  <a:pt x="1763741" y="2913420"/>
                  <a:pt x="1870574" y="3207775"/>
                  <a:pt x="1995547" y="3193662"/>
                </a:cubicBezTo>
                <a:cubicBezTo>
                  <a:pt x="2120520" y="3179549"/>
                  <a:pt x="2275729" y="2838822"/>
                  <a:pt x="2418844" y="2818661"/>
                </a:cubicBezTo>
                <a:cubicBezTo>
                  <a:pt x="2561959" y="2798500"/>
                  <a:pt x="2707091" y="3086807"/>
                  <a:pt x="2854237" y="3072694"/>
                </a:cubicBezTo>
                <a:cubicBezTo>
                  <a:pt x="3001384" y="3058581"/>
                  <a:pt x="3196906" y="2762210"/>
                  <a:pt x="3301723" y="2733984"/>
                </a:cubicBezTo>
                <a:cubicBezTo>
                  <a:pt x="3406540" y="2705758"/>
                  <a:pt x="3402508" y="2824710"/>
                  <a:pt x="3483136" y="2903339"/>
                </a:cubicBezTo>
                <a:cubicBezTo>
                  <a:pt x="3563764" y="2981968"/>
                  <a:pt x="3634314" y="3181566"/>
                  <a:pt x="3785492" y="3205759"/>
                </a:cubicBezTo>
                <a:cubicBezTo>
                  <a:pt x="3936670" y="3229952"/>
                  <a:pt x="4150334" y="3078742"/>
                  <a:pt x="4390203" y="3048500"/>
                </a:cubicBezTo>
                <a:cubicBezTo>
                  <a:pt x="4630072" y="3018258"/>
                  <a:pt x="4950568" y="2998097"/>
                  <a:pt x="5224704" y="3024307"/>
                </a:cubicBezTo>
                <a:cubicBezTo>
                  <a:pt x="5498840" y="3050517"/>
                  <a:pt x="6035017" y="3205759"/>
                  <a:pt x="6035017" y="3205759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84775" y="3740065"/>
            <a:ext cx="5315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Albumin    α</a:t>
            </a:r>
            <a:r>
              <a:rPr kumimoji="1" lang="en-US" altLang="zh-TW" sz="2000" b="1" baseline="-25000" dirty="0">
                <a:solidFill>
                  <a:schemeClr val="bg1">
                    <a:lumMod val="50000"/>
                  </a:schemeClr>
                </a:solidFill>
              </a:rPr>
              <a:t>1             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 α</a:t>
            </a:r>
            <a:r>
              <a:rPr kumimoji="1" lang="en-US" altLang="zh-TW" sz="2000" b="1" baseline="-25000" dirty="0">
                <a:solidFill>
                  <a:schemeClr val="bg1">
                    <a:lumMod val="50000"/>
                  </a:schemeClr>
                </a:solidFill>
              </a:rPr>
              <a:t>2                 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</a:rPr>
              <a:t> β                                  </a:t>
            </a:r>
            <a:r>
              <a:rPr kumimoji="1" lang="en-US" altLang="zh-TW" sz="2000" b="1" dirty="0" err="1">
                <a:solidFill>
                  <a:schemeClr val="bg1">
                    <a:lumMod val="50000"/>
                  </a:schemeClr>
                </a:solidFill>
              </a:rPr>
              <a:t>γ</a:t>
            </a:r>
            <a:endParaRPr kumimoji="1"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1548234" y="467767"/>
            <a:ext cx="6419803" cy="3349679"/>
          </a:xfrm>
          <a:custGeom>
            <a:avLst/>
            <a:gdLst>
              <a:gd name="connsiteX0" fmla="*/ 0 w 6131771"/>
              <a:gd name="connsiteY0" fmla="*/ 3245497 h 3349679"/>
              <a:gd name="connsiteX1" fmla="*/ 677276 w 6131771"/>
              <a:gd name="connsiteY1" fmla="*/ 3197110 h 3349679"/>
              <a:gd name="connsiteX2" fmla="*/ 737747 w 6131771"/>
              <a:gd name="connsiteY2" fmla="*/ 3088238 h 3349679"/>
              <a:gd name="connsiteX3" fmla="*/ 967538 w 6131771"/>
              <a:gd name="connsiteY3" fmla="*/ 3554 h 3349679"/>
              <a:gd name="connsiteX4" fmla="*/ 1294082 w 6131771"/>
              <a:gd name="connsiteY4" fmla="*/ 2483398 h 3349679"/>
              <a:gd name="connsiteX5" fmla="*/ 1511778 w 6131771"/>
              <a:gd name="connsiteY5" fmla="*/ 3051948 h 3349679"/>
              <a:gd name="connsiteX6" fmla="*/ 1717379 w 6131771"/>
              <a:gd name="connsiteY6" fmla="*/ 2979367 h 3349679"/>
              <a:gd name="connsiteX7" fmla="*/ 1935075 w 6131771"/>
              <a:gd name="connsiteY7" fmla="*/ 3124529 h 3349679"/>
              <a:gd name="connsiteX8" fmla="*/ 2189054 w 6131771"/>
              <a:gd name="connsiteY8" fmla="*/ 3124529 h 3349679"/>
              <a:gd name="connsiteX9" fmla="*/ 2491410 w 6131771"/>
              <a:gd name="connsiteY9" fmla="*/ 2701141 h 3349679"/>
              <a:gd name="connsiteX10" fmla="*/ 2793765 w 6131771"/>
              <a:gd name="connsiteY10" fmla="*/ 3160819 h 3349679"/>
              <a:gd name="connsiteX11" fmla="*/ 2987273 w 6131771"/>
              <a:gd name="connsiteY11" fmla="*/ 2906786 h 3349679"/>
              <a:gd name="connsiteX12" fmla="*/ 3410571 w 6131771"/>
              <a:gd name="connsiteY12" fmla="*/ 3039851 h 3349679"/>
              <a:gd name="connsiteX13" fmla="*/ 3942716 w 6131771"/>
              <a:gd name="connsiteY13" fmla="*/ 3160819 h 3349679"/>
              <a:gd name="connsiteX14" fmla="*/ 4898160 w 6131771"/>
              <a:gd name="connsiteY14" fmla="*/ 3051948 h 3349679"/>
              <a:gd name="connsiteX15" fmla="*/ 5260987 w 6131771"/>
              <a:gd name="connsiteY15" fmla="*/ 3039851 h 3349679"/>
              <a:gd name="connsiteX16" fmla="*/ 5442400 w 6131771"/>
              <a:gd name="connsiteY16" fmla="*/ 2277753 h 3349679"/>
              <a:gd name="connsiteX17" fmla="*/ 5502871 w 6131771"/>
              <a:gd name="connsiteY17" fmla="*/ 1092266 h 3349679"/>
              <a:gd name="connsiteX18" fmla="*/ 5708473 w 6131771"/>
              <a:gd name="connsiteY18" fmla="*/ 2338237 h 3349679"/>
              <a:gd name="connsiteX19" fmla="*/ 5877792 w 6131771"/>
              <a:gd name="connsiteY19" fmla="*/ 3172916 h 3349679"/>
              <a:gd name="connsiteX20" fmla="*/ 6131771 w 6131771"/>
              <a:gd name="connsiteY20" fmla="*/ 3281787 h 334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31771" h="3349679">
                <a:moveTo>
                  <a:pt x="0" y="3245497"/>
                </a:moveTo>
                <a:cubicBezTo>
                  <a:pt x="277159" y="3234408"/>
                  <a:pt x="554318" y="3223320"/>
                  <a:pt x="677276" y="3197110"/>
                </a:cubicBezTo>
                <a:cubicBezTo>
                  <a:pt x="800234" y="3170900"/>
                  <a:pt x="689370" y="3620497"/>
                  <a:pt x="737747" y="3088238"/>
                </a:cubicBezTo>
                <a:cubicBezTo>
                  <a:pt x="786124" y="2555979"/>
                  <a:pt x="874816" y="104361"/>
                  <a:pt x="967538" y="3554"/>
                </a:cubicBezTo>
                <a:cubicBezTo>
                  <a:pt x="1060260" y="-97253"/>
                  <a:pt x="1203375" y="1975332"/>
                  <a:pt x="1294082" y="2483398"/>
                </a:cubicBezTo>
                <a:cubicBezTo>
                  <a:pt x="1384789" y="2991464"/>
                  <a:pt x="1441229" y="2969287"/>
                  <a:pt x="1511778" y="3051948"/>
                </a:cubicBezTo>
                <a:cubicBezTo>
                  <a:pt x="1582327" y="3134609"/>
                  <a:pt x="1646830" y="2967270"/>
                  <a:pt x="1717379" y="2979367"/>
                </a:cubicBezTo>
                <a:cubicBezTo>
                  <a:pt x="1787929" y="2991464"/>
                  <a:pt x="1856463" y="3100335"/>
                  <a:pt x="1935075" y="3124529"/>
                </a:cubicBezTo>
                <a:cubicBezTo>
                  <a:pt x="2013687" y="3148723"/>
                  <a:pt x="2096332" y="3195094"/>
                  <a:pt x="2189054" y="3124529"/>
                </a:cubicBezTo>
                <a:cubicBezTo>
                  <a:pt x="2281776" y="3053964"/>
                  <a:pt x="2390625" y="2695093"/>
                  <a:pt x="2491410" y="2701141"/>
                </a:cubicBezTo>
                <a:cubicBezTo>
                  <a:pt x="2592195" y="2707189"/>
                  <a:pt x="2711121" y="3126545"/>
                  <a:pt x="2793765" y="3160819"/>
                </a:cubicBezTo>
                <a:cubicBezTo>
                  <a:pt x="2876409" y="3195093"/>
                  <a:pt x="2884472" y="2926947"/>
                  <a:pt x="2987273" y="2906786"/>
                </a:cubicBezTo>
                <a:cubicBezTo>
                  <a:pt x="3090074" y="2886625"/>
                  <a:pt x="3251331" y="2997512"/>
                  <a:pt x="3410571" y="3039851"/>
                </a:cubicBezTo>
                <a:cubicBezTo>
                  <a:pt x="3569811" y="3082190"/>
                  <a:pt x="3694785" y="3158803"/>
                  <a:pt x="3942716" y="3160819"/>
                </a:cubicBezTo>
                <a:cubicBezTo>
                  <a:pt x="4190647" y="3162835"/>
                  <a:pt x="4678448" y="3072109"/>
                  <a:pt x="4898160" y="3051948"/>
                </a:cubicBezTo>
                <a:cubicBezTo>
                  <a:pt x="5117872" y="3031787"/>
                  <a:pt x="5170280" y="3168883"/>
                  <a:pt x="5260987" y="3039851"/>
                </a:cubicBezTo>
                <a:cubicBezTo>
                  <a:pt x="5351694" y="2910819"/>
                  <a:pt x="5402086" y="2602350"/>
                  <a:pt x="5442400" y="2277753"/>
                </a:cubicBezTo>
                <a:cubicBezTo>
                  <a:pt x="5482714" y="1953156"/>
                  <a:pt x="5458526" y="1082185"/>
                  <a:pt x="5502871" y="1092266"/>
                </a:cubicBezTo>
                <a:cubicBezTo>
                  <a:pt x="5547216" y="1102347"/>
                  <a:pt x="5645986" y="1991462"/>
                  <a:pt x="5708473" y="2338237"/>
                </a:cubicBezTo>
                <a:cubicBezTo>
                  <a:pt x="5770960" y="2685012"/>
                  <a:pt x="5807242" y="3015658"/>
                  <a:pt x="5877792" y="3172916"/>
                </a:cubicBezTo>
                <a:cubicBezTo>
                  <a:pt x="5948342" y="3330174"/>
                  <a:pt x="6131771" y="3281787"/>
                  <a:pt x="6131771" y="3281787"/>
                </a:cubicBezTo>
              </a:path>
            </a:pathLst>
          </a:custGeom>
          <a:solidFill>
            <a:schemeClr val="accent2">
              <a:lumMod val="40000"/>
              <a:lumOff val="60000"/>
              <a:alpha val="10000"/>
            </a:schemeClr>
          </a:solidFill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260897" y="2051943"/>
            <a:ext cx="1458653" cy="58477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3">
                    <a:lumMod val="75000"/>
                  </a:schemeClr>
                </a:solidFill>
              </a:rPr>
              <a:t>Normal</a:t>
            </a:r>
            <a:endParaRPr kumimoji="1" lang="en-US" altLang="zh-TW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29624" y="971823"/>
            <a:ext cx="4583306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chemeClr val="accent2">
                    <a:lumMod val="75000"/>
                  </a:schemeClr>
                </a:solidFill>
              </a:rPr>
              <a:t>Monoclonal </a:t>
            </a:r>
            <a:r>
              <a:rPr kumimoji="1" lang="en-US" altLang="zh-TW" sz="3200" b="1" dirty="0" err="1">
                <a:solidFill>
                  <a:schemeClr val="accent2">
                    <a:lumMod val="75000"/>
                  </a:schemeClr>
                </a:solidFill>
              </a:rPr>
              <a:t>gammopathy</a:t>
            </a:r>
            <a:endParaRPr kumimoji="1" lang="en-US" altLang="zh-TW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2988394" y="2555999"/>
            <a:ext cx="165618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3348434" y="1547887"/>
            <a:ext cx="3744416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33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adult-1869430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092850" cy="472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cornucopia-1789664_192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13" y="-1332433"/>
            <a:ext cx="907300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4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aw.githubusercontent.com/eureka098/blog/master/2017s2/0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" y="-108317"/>
            <a:ext cx="2753333" cy="489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ureka098/blog/master/2017s2/0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9" y="-108297"/>
            <a:ext cx="2753334" cy="489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aw.githubusercontent.com/eureka098/blog/master/2017s2/0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501" y="-108317"/>
            <a:ext cx="2753346" cy="489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65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iconnew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4" y="0"/>
            <a:ext cx="4716586" cy="4716586"/>
          </a:xfrm>
          <a:prstGeom prst="rect">
            <a:avLst/>
          </a:prstGeom>
        </p:spPr>
      </p:pic>
      <p:pic>
        <p:nvPicPr>
          <p:cNvPr id="5" name="圖片 4" descr="qr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8" y="1187847"/>
            <a:ext cx="2344663" cy="23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583707"/>
              </p:ext>
            </p:extLst>
          </p:nvPr>
        </p:nvGraphicFramePr>
        <p:xfrm>
          <a:off x="540122" y="205110"/>
          <a:ext cx="806489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3636466" y="303312"/>
            <a:ext cx="549541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Heiti TC Light" charset="-120"/>
                <a:ea typeface="Heiti TC Light" charset="-120"/>
                <a:cs typeface="Heiti TC Light" charset="-120"/>
              </a:rPr>
              <a:t>約每</a:t>
            </a:r>
            <a:r>
              <a:rPr lang="en-US" altLang="zh-TW" sz="2400" b="1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4400" b="1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5</a:t>
            </a:r>
            <a:r>
              <a:rPr lang="en-US" altLang="zh-TW" sz="4400" b="1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zh-TW" altLang="en-US" sz="2400" b="1" dirty="0">
                <a:latin typeface="Heiti TC Light" charset="-120"/>
                <a:ea typeface="Heiti TC Light" charset="-120"/>
                <a:cs typeface="Heiti TC Light" charset="-120"/>
              </a:rPr>
              <a:t>個透析患者就有一個有</a:t>
            </a:r>
            <a:endParaRPr lang="en-US" altLang="zh-TW" sz="2400" b="1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週邊動脈阻塞疾病（</a:t>
            </a:r>
            <a:r>
              <a:rPr lang="en-US" altLang="zh-TW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PAOD</a:t>
            </a:r>
            <a:r>
              <a:rPr lang="zh-TW" altLang="en-US" sz="3200" b="1" u="sng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lang="zh-TW" altLang="en-US" sz="2400" b="1" u="sng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>
          <a:xfrm>
            <a:off x="4572570" y="1971000"/>
            <a:ext cx="2223812" cy="2313191"/>
          </a:xfrm>
          <a:prstGeom prst="rect">
            <a:avLst/>
          </a:prstGeom>
          <a:ln w="31750">
            <a:solidFill>
              <a:srgbClr val="FF0000"/>
            </a:solidFill>
            <a:prstDash val="sysDash"/>
          </a:ln>
        </p:spPr>
      </p:pic>
      <p:sp>
        <p:nvSpPr>
          <p:cNvPr id="15" name="文字方塊 14"/>
          <p:cNvSpPr txBox="1"/>
          <p:nvPr/>
        </p:nvSpPr>
        <p:spPr>
          <a:xfrm>
            <a:off x="1620242" y="2424177"/>
            <a:ext cx="2880320" cy="7078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b="1" dirty="0">
                <a:solidFill>
                  <a:srgbClr val="FF8F28"/>
                </a:solidFill>
                <a:latin typeface="Heiti TC Light" charset="-120"/>
                <a:ea typeface="Heiti TC Light" charset="-120"/>
                <a:cs typeface="Heiti TC Light" charset="-120"/>
              </a:rPr>
              <a:t>右</a:t>
            </a:r>
            <a:r>
              <a:rPr lang="zh-TW" altLang="en-US" sz="1800" b="1" dirty="0">
                <a:latin typeface="Heiti TC Light" charset="-120"/>
                <a:ea typeface="Heiti TC Light" charset="-120"/>
                <a:cs typeface="Heiti TC Light" charset="-120"/>
              </a:rPr>
              <a:t>腳</a:t>
            </a:r>
            <a:r>
              <a:rPr lang="zh-TW" altLang="en-US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</a:t>
            </a:r>
            <a:r>
              <a:rPr lang="en-US" altLang="zh-TW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   </a:t>
            </a:r>
            <a:r>
              <a:rPr lang="zh-TW" altLang="en-US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1800" b="1" baseline="0" dirty="0">
                <a:latin typeface="Heiti TC Light" charset="-120"/>
                <a:ea typeface="Heiti TC Light" charset="-120"/>
                <a:cs typeface="Heiti TC Light" charset="-120"/>
              </a:rPr>
              <a:t>     </a:t>
            </a:r>
            <a:r>
              <a:rPr lang="zh-TW" altLang="en-US" sz="4000" b="1" dirty="0">
                <a:solidFill>
                  <a:srgbClr val="36B2D4"/>
                </a:solidFill>
                <a:latin typeface="Heiti TC Light" charset="-120"/>
                <a:ea typeface="Heiti TC Light" charset="-120"/>
                <a:cs typeface="Heiti TC Light" charset="-120"/>
              </a:rPr>
              <a:t>左</a:t>
            </a:r>
            <a:r>
              <a:rPr lang="zh-TW" altLang="en-US" sz="1800" b="1" dirty="0">
                <a:latin typeface="Heiti TC Light" charset="-120"/>
                <a:ea typeface="Heiti TC Light" charset="-120"/>
                <a:cs typeface="Heiti TC Light" charset="-120"/>
              </a:rPr>
              <a:t>腳</a:t>
            </a:r>
            <a:endParaRPr lang="en-US" altLang="zh-TW" sz="1800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61896" y="3959743"/>
            <a:ext cx="1309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ABI</a:t>
            </a:r>
            <a:endParaRPr kumimoji="1" lang="zh-TW" altLang="en-US" sz="3600" b="1" dirty="0">
              <a:solidFill>
                <a:srgbClr val="1E497D">
                  <a:alpha val="40000"/>
                </a:srgbClr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1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14121A-8BA8-8945-AEB2-ADC2EA12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50" y="240596"/>
            <a:ext cx="2094302" cy="20943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F1C428-3C81-184C-AED3-5B5C41A61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58" y="107727"/>
            <a:ext cx="2243579" cy="22435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96465C5-7112-464C-BDA0-0898242B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30" y="2447702"/>
            <a:ext cx="2059452" cy="20594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E90CFC-F080-EB46-8113-51D6A051F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8257" r="10821"/>
          <a:stretch/>
        </p:blipFill>
        <p:spPr>
          <a:xfrm>
            <a:off x="4572570" y="2373736"/>
            <a:ext cx="2242834" cy="21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0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396106" y="-180305"/>
          <a:ext cx="7200800" cy="435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780482" y="950913"/>
            <a:ext cx="1811714" cy="10156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7030A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至少一腳</a:t>
            </a:r>
            <a:endParaRPr kumimoji="1"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algn="ctr"/>
            <a:r>
              <a:rPr kumimoji="1"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ABI ≤ </a:t>
            </a:r>
            <a:r>
              <a:rPr kumimoji="1" lang="en-US" altLang="zh-TW" sz="3600" b="1" dirty="0">
                <a:latin typeface="PingFang TC" charset="-120"/>
                <a:ea typeface="PingFang TC" charset="-120"/>
                <a:cs typeface="PingFang TC" charset="-120"/>
              </a:rPr>
              <a:t>0.8</a:t>
            </a:r>
            <a:endParaRPr kumimoji="1" lang="zh-TW" altLang="en-US" sz="2400" b="1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824315" y="2094559"/>
            <a:ext cx="1811714" cy="10156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至少一腳</a:t>
            </a:r>
            <a:endParaRPr kumimoji="1"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algn="ctr"/>
            <a:r>
              <a:rPr kumimoji="1"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ingFang TC" charset="-120"/>
                <a:ea typeface="PingFang TC" charset="-120"/>
                <a:cs typeface="PingFang TC" charset="-120"/>
              </a:rPr>
              <a:t>ABI ≤ </a:t>
            </a:r>
            <a:r>
              <a:rPr kumimoji="1" lang="en-US" altLang="zh-TW" sz="3600" b="1" dirty="0">
                <a:latin typeface="PingFang TC" charset="-120"/>
                <a:ea typeface="PingFang TC" charset="-120"/>
                <a:cs typeface="PingFang TC" charset="-120"/>
              </a:rPr>
              <a:t>0.5</a:t>
            </a:r>
            <a:endParaRPr kumimoji="1" lang="zh-TW" altLang="en-US" sz="2400" b="1" dirty="0">
              <a:latin typeface="PingFang TC" charset="-120"/>
              <a:ea typeface="PingFang TC" charset="-120"/>
              <a:cs typeface="PingFang TC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35022" y="3852143"/>
            <a:ext cx="1261884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1050" u="sng" dirty="0">
                <a:latin typeface="PingFang TC" charset="-120"/>
                <a:ea typeface="PingFang TC" charset="-120"/>
                <a:cs typeface="PingFang TC" charset="-120"/>
              </a:rPr>
              <a:t>佔全部病人之比例</a:t>
            </a:r>
          </a:p>
        </p:txBody>
      </p:sp>
      <p:cxnSp>
        <p:nvCxnSpPr>
          <p:cNvPr id="8" name="直線接點 7"/>
          <p:cNvCxnSpPr/>
          <p:nvPr/>
        </p:nvCxnSpPr>
        <p:spPr>
          <a:xfrm>
            <a:off x="6335022" y="3564111"/>
            <a:ext cx="152359" cy="28803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0780" y="364439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ABI</a:t>
            </a:r>
            <a:r>
              <a:rPr kumimoji="1" lang="zh-TW" altLang="en-US" sz="5400" b="1" dirty="0">
                <a:solidFill>
                  <a:srgbClr val="1E497D">
                    <a:alpha val="40000"/>
                  </a:srgbClr>
                </a:solidFill>
                <a:latin typeface="PingFang TC" charset="-120"/>
                <a:ea typeface="PingFang TC" charset="-120"/>
                <a:cs typeface="PingFang TC" charset="-120"/>
              </a:rPr>
              <a:t>分析</a:t>
            </a:r>
            <a:endParaRPr kumimoji="1" lang="zh-TW" altLang="en-US" sz="3600" b="1" dirty="0">
              <a:solidFill>
                <a:srgbClr val="1E497D">
                  <a:alpha val="40000"/>
                </a:srgbClr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2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687D4E-BC63-1545-ACA1-09A129EFC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956"/>
            <a:ext cx="9001125" cy="54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679026-63C0-3E42-A84B-A3960CDE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79" y="0"/>
            <a:ext cx="3119967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6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716895-DCED-DA40-BEAC-FACD1F44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97" y="0"/>
            <a:ext cx="4101529" cy="46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4C942B5-5641-1C42-8C22-DFDA2D695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18" y="0"/>
            <a:ext cx="616057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1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76A94F75-3B42-1E47-9774-0B8DE742112D}"/>
              </a:ext>
            </a:extLst>
          </p:cNvPr>
          <p:cNvGrpSpPr/>
          <p:nvPr/>
        </p:nvGrpSpPr>
        <p:grpSpPr>
          <a:xfrm>
            <a:off x="555377" y="195139"/>
            <a:ext cx="5496626" cy="4284191"/>
            <a:chOff x="1620242" y="179735"/>
            <a:chExt cx="5496626" cy="428419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5F83E46-22D8-6D43-BD28-270EE1B7F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258" y="323751"/>
              <a:ext cx="5274000" cy="414017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487C51D-F048-1347-A4B5-72184DAB39C5}"/>
                </a:ext>
              </a:extLst>
            </p:cNvPr>
            <p:cNvSpPr/>
            <p:nvPr/>
          </p:nvSpPr>
          <p:spPr>
            <a:xfrm>
              <a:off x="1620242" y="323751"/>
              <a:ext cx="2520280" cy="338437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0BD6B8B-1A14-8A4A-BA1C-0B4F96FC29B7}"/>
                </a:ext>
              </a:extLst>
            </p:cNvPr>
            <p:cNvSpPr/>
            <p:nvPr/>
          </p:nvSpPr>
          <p:spPr>
            <a:xfrm>
              <a:off x="4140522" y="179735"/>
              <a:ext cx="1944216" cy="36004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D9E8E8-789F-1B45-A3D1-5ACB380379C9}"/>
                </a:ext>
              </a:extLst>
            </p:cNvPr>
            <p:cNvSpPr/>
            <p:nvPr/>
          </p:nvSpPr>
          <p:spPr>
            <a:xfrm>
              <a:off x="6588794" y="1403871"/>
              <a:ext cx="528074" cy="1172511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EDA591-6259-4A44-8CBF-AC3CDB1B058A}"/>
                </a:ext>
              </a:extLst>
            </p:cNvPr>
            <p:cNvSpPr/>
            <p:nvPr/>
          </p:nvSpPr>
          <p:spPr>
            <a:xfrm>
              <a:off x="6084738" y="2576382"/>
              <a:ext cx="965476" cy="1548389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3F3DACC-ED18-7143-AAB1-35D41D16EC6D}"/>
              </a:ext>
            </a:extLst>
          </p:cNvPr>
          <p:cNvSpPr txBox="1"/>
          <p:nvPr/>
        </p:nvSpPr>
        <p:spPr>
          <a:xfrm>
            <a:off x="5787966" y="335568"/>
            <a:ext cx="2722025" cy="919401"/>
          </a:xfrm>
          <a:prstGeom prst="roundRect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從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V-Chamber</a:t>
            </a:r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給藥</a:t>
            </a:r>
            <a:endParaRPr kumimoji="1" lang="en-US" altLang="zh-CN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  <a:cs typeface="Yuppy TC" panose="020F0603040207020204" pitchFamily="34" charset="-120"/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追加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  <a:cs typeface="Yuppy TC" panose="020F0603040207020204" pitchFamily="34" charset="-120"/>
              </a:rPr>
              <a:t>NS 150cc</a:t>
            </a:r>
            <a:endParaRPr kumimoji="1" lang="zh-TW" altLang="en-US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  <a:cs typeface="Yuppy TC" panose="020F0603040207020204" pitchFamily="34" charset="-120"/>
            </a:endParaRPr>
          </a:p>
        </p:txBody>
      </p:sp>
      <p:cxnSp>
        <p:nvCxnSpPr>
          <p:cNvPr id="22" name="曲線接點 21">
            <a:extLst>
              <a:ext uri="{FF2B5EF4-FFF2-40B4-BE49-F238E27FC236}">
                <a16:creationId xmlns:a16="http://schemas.microsoft.com/office/drawing/2014/main" id="{FCF5023F-14E7-0B4C-85B8-CEABA960C3F5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3938602" y="3507325"/>
            <a:ext cx="1849364" cy="437424"/>
          </a:xfrm>
          <a:prstGeom prst="curvedConnector3">
            <a:avLst>
              <a:gd name="adj1" fmla="val 30623"/>
            </a:avLst>
          </a:prstGeom>
          <a:ln w="69850">
            <a:solidFill>
              <a:schemeClr val="accent4"/>
            </a:solidFill>
            <a:prstDash val="sysDot"/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4BD70C-1BEE-FA4F-A4FE-FDFA64367FAA}"/>
              </a:ext>
            </a:extLst>
          </p:cNvPr>
          <p:cNvSpPr txBox="1"/>
          <p:nvPr/>
        </p:nvSpPr>
        <p:spPr>
          <a:xfrm>
            <a:off x="5787966" y="3047624"/>
            <a:ext cx="2723674" cy="919401"/>
          </a:xfrm>
          <a:prstGeom prst="roundRect">
            <a:avLst/>
          </a:prstGeom>
          <a:solidFill>
            <a:srgbClr val="7030A0">
              <a:alpha val="60000"/>
            </a:srgbClr>
          </a:solidFill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從靜脈管路端給藥</a:t>
            </a:r>
            <a:endParaRPr kumimoji="1" lang="en-US" altLang="zh-CN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  <a:p>
            <a:pPr algn="ctr"/>
            <a:r>
              <a:rPr kumimoji="1" lang="zh-CN" altLang="en-US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追加</a:t>
            </a:r>
            <a:r>
              <a:rPr kumimoji="1" lang="en-US" altLang="zh-CN" sz="2400" dirty="0">
                <a:solidFill>
                  <a:schemeClr val="bg1"/>
                </a:solidFill>
                <a:latin typeface="Hannotate TC" panose="03000500000000000000" pitchFamily="66" charset="-120"/>
                <a:ea typeface="Hannotate TC" panose="03000500000000000000" pitchFamily="66" charset="-120"/>
              </a:rPr>
              <a:t>NS 10cc</a:t>
            </a:r>
            <a:endParaRPr kumimoji="1" lang="zh-TW" altLang="en-US" sz="2400" dirty="0">
              <a:solidFill>
                <a:schemeClr val="bg1"/>
              </a:solidFill>
              <a:latin typeface="Hannotate TC" panose="03000500000000000000" pitchFamily="66" charset="-120"/>
              <a:ea typeface="Hannotate TC" panose="03000500000000000000" pitchFamily="66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AFBAEA5-114F-904C-BE32-8B222712CDDB}"/>
              </a:ext>
            </a:extLst>
          </p:cNvPr>
          <p:cNvSpPr/>
          <p:nvPr/>
        </p:nvSpPr>
        <p:spPr>
          <a:xfrm>
            <a:off x="5019873" y="539775"/>
            <a:ext cx="528074" cy="1172511"/>
          </a:xfrm>
          <a:prstGeom prst="rect">
            <a:avLst/>
          </a:prstGeom>
          <a:solidFill>
            <a:srgbClr val="FFFF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肘形接點 30">
            <a:extLst>
              <a:ext uri="{FF2B5EF4-FFF2-40B4-BE49-F238E27FC236}">
                <a16:creationId xmlns:a16="http://schemas.microsoft.com/office/drawing/2014/main" id="{28E6783F-38AE-A24D-A7C2-30EB8F459050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5470576" y="795269"/>
            <a:ext cx="317390" cy="890800"/>
          </a:xfrm>
          <a:prstGeom prst="bentConnector2">
            <a:avLst/>
          </a:prstGeom>
          <a:ln w="66675">
            <a:prstDash val="sysDot"/>
            <a:tailEnd type="triangle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10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E64010-0702-4C41-9CC2-2B3F1B5C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71" y="0"/>
            <a:ext cx="442401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6D03544F-7D11-D64D-94A0-C5E23B917BDB}"/>
              </a:ext>
            </a:extLst>
          </p:cNvPr>
          <p:cNvSpPr txBox="1"/>
          <p:nvPr/>
        </p:nvSpPr>
        <p:spPr>
          <a:xfrm>
            <a:off x="64999" y="2035112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1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平均</a:t>
            </a:r>
            <a:r>
              <a:rPr kumimoji="1" lang="zh-TW" altLang="en-US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副甲狀腺素</a:t>
            </a:r>
            <a:endParaRPr kumimoji="1" lang="en-US" altLang="zh-TW" sz="1400" dirty="0">
              <a:solidFill>
                <a:schemeClr val="bg1">
                  <a:lumMod val="50000"/>
                </a:schemeClr>
              </a:solidFill>
              <a:latin typeface="Helvetica" pitchFamily="2" charset="0"/>
              <a:ea typeface="PingFang TC" panose="020B0400000000000000" pitchFamily="34" charset="-120"/>
            </a:endParaRPr>
          </a:p>
          <a:p>
            <a:pPr algn="r"/>
            <a:r>
              <a:rPr kumimoji="1" lang="en-US" altLang="zh-TW" sz="1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Mean </a:t>
            </a:r>
            <a:r>
              <a:rPr kumimoji="1" lang="en-US" altLang="zh-TW" sz="14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PTH</a:t>
            </a:r>
          </a:p>
          <a:p>
            <a:pPr algn="r"/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(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pg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PingFang TC" panose="020B0400000000000000" pitchFamily="34" charset="-120"/>
              </a:rPr>
              <a:t>/ml)</a:t>
            </a:r>
            <a:endParaRPr kumimoji="1" lang="zh-TW" altLang="en-US" sz="1200" dirty="0">
              <a:solidFill>
                <a:schemeClr val="bg1">
                  <a:lumMod val="50000"/>
                </a:schemeClr>
              </a:solidFill>
              <a:latin typeface="Helvetica" pitchFamily="2" charset="0"/>
              <a:ea typeface="PingFang TC" panose="020B04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B5A8BA-078A-E341-8436-8C1F49CF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18" y="812687"/>
            <a:ext cx="5688632" cy="348110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7A44AFF-3575-5447-97D4-F5458FACB4BF}"/>
              </a:ext>
            </a:extLst>
          </p:cNvPr>
          <p:cNvSpPr/>
          <p:nvPr/>
        </p:nvSpPr>
        <p:spPr>
          <a:xfrm>
            <a:off x="5697805" y="2138943"/>
            <a:ext cx="822453" cy="25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A56B2B-42EC-F64A-B450-132DE6B3074D}"/>
              </a:ext>
            </a:extLst>
          </p:cNvPr>
          <p:cNvSpPr/>
          <p:nvPr/>
        </p:nvSpPr>
        <p:spPr>
          <a:xfrm>
            <a:off x="4601201" y="3300356"/>
            <a:ext cx="959528" cy="25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A16667-C6CC-E044-9EE8-0668AAA38FB6}"/>
              </a:ext>
            </a:extLst>
          </p:cNvPr>
          <p:cNvSpPr txBox="1"/>
          <p:nvPr/>
        </p:nvSpPr>
        <p:spPr>
          <a:xfrm>
            <a:off x="4008652" y="4033961"/>
            <a:ext cx="9695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  <a:ea typeface="PingFang TC" panose="020B0400000000000000" pitchFamily="34" charset="-120"/>
              </a:rPr>
              <a:t>週數</a:t>
            </a:r>
            <a:endParaRPr kumimoji="1" lang="zh-TW" altLang="en-US" sz="2000" dirty="0">
              <a:solidFill>
                <a:schemeClr val="bg1">
                  <a:lumMod val="50000"/>
                </a:schemeClr>
              </a:solidFill>
              <a:latin typeface="Helvetica Light" panose="020B0403020202020204" pitchFamily="34" charset="0"/>
              <a:ea typeface="PingFang TC" panose="020B04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DA5CD5-4E9D-CA4E-BE81-11CB0A84C2C1}"/>
              </a:ext>
            </a:extLst>
          </p:cNvPr>
          <p:cNvSpPr txBox="1"/>
          <p:nvPr/>
        </p:nvSpPr>
        <p:spPr>
          <a:xfrm>
            <a:off x="7020842" y="2892552"/>
            <a:ext cx="1606530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b="1" dirty="0" err="1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Etelcalcetide</a:t>
            </a:r>
            <a:endParaRPr kumimoji="1" lang="en-US" altLang="zh-TW" sz="1800" b="1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zh-CN" altLang="en-US" sz="180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旁必福</a:t>
            </a:r>
            <a:endParaRPr kumimoji="1" lang="en-US" altLang="zh-CN" sz="1800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CN" altLang="en-US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約一次</a:t>
            </a:r>
            <a:r>
              <a:rPr kumimoji="1" lang="en-US" altLang="zh-CN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5mg</a:t>
            </a:r>
            <a:r>
              <a:rPr kumimoji="1" lang="en-US" altLang="zh-TW" sz="1050" dirty="0">
                <a:solidFill>
                  <a:srgbClr val="F7941D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endParaRPr kumimoji="1" lang="zh-TW" altLang="en-US" sz="1050" dirty="0">
              <a:solidFill>
                <a:srgbClr val="F7941D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507C22-4AB9-E140-A5F9-3907AE854159}"/>
              </a:ext>
            </a:extLst>
          </p:cNvPr>
          <p:cNvSpPr txBox="1"/>
          <p:nvPr/>
        </p:nvSpPr>
        <p:spPr>
          <a:xfrm>
            <a:off x="7020842" y="1927390"/>
            <a:ext cx="134844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b="1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Cinacalcet</a:t>
            </a:r>
          </a:p>
          <a:p>
            <a:r>
              <a:rPr kumimoji="1" lang="zh-CN" altLang="en-US" sz="180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鋭克鈣</a:t>
            </a:r>
            <a:endParaRPr kumimoji="1" lang="en-US" altLang="zh-CN" sz="1800" dirty="0">
              <a:solidFill>
                <a:srgbClr val="3B718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kumimoji="1" lang="en-US" altLang="zh-TW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kumimoji="1" lang="zh-TW" altLang="en-US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約一天兩顆</a:t>
            </a:r>
            <a:r>
              <a:rPr kumimoji="1" lang="en-US" altLang="zh-TW" sz="1050" dirty="0">
                <a:solidFill>
                  <a:srgbClr val="3B718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endParaRPr kumimoji="1" lang="en-US" altLang="zh-CN" sz="1050" dirty="0">
              <a:solidFill>
                <a:srgbClr val="3B718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03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6A23B2-3728-1B45-A370-484E1E60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75"/>
            <a:ext cx="9001125" cy="72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95155"/>
            <a:ext cx="9037066" cy="59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6" y="-876336"/>
            <a:ext cx="9001125" cy="55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6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j018263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512"/>
            <a:ext cx="9001125" cy="60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9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79" y="-1260425"/>
            <a:ext cx="9016104" cy="65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ignette3.wikia.nocookie.net/necyklopedia/images/a/af/Banana_phone.jpg/revision/latest?cb=20140926172417&amp;path-prefix=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-1764481"/>
            <a:ext cx="7917468" cy="83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8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" y="-540345"/>
            <a:ext cx="7909226" cy="5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6" y="-511878"/>
            <a:ext cx="8280920" cy="54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0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</TotalTime>
  <Words>506</Words>
  <Application>Microsoft Macintosh PowerPoint</Application>
  <PresentationFormat>自訂</PresentationFormat>
  <Paragraphs>437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新細明體</vt:lpstr>
      <vt:lpstr>Hannotate TC</vt:lpstr>
      <vt:lpstr>Heiti TC Light</vt:lpstr>
      <vt:lpstr>PingFang TC</vt:lpstr>
      <vt:lpstr>Yuppy TC</vt:lpstr>
      <vt:lpstr>Arial</vt:lpstr>
      <vt:lpstr>Calibri</vt:lpstr>
      <vt:lpstr>Helvetica</vt:lpstr>
      <vt:lpstr>Helvetica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User</dc:creator>
  <cp:lastModifiedBy>Measure in love.又齊Eureka098</cp:lastModifiedBy>
  <cp:revision>82</cp:revision>
  <dcterms:created xsi:type="dcterms:W3CDTF">2015-09-14T12:54:04Z</dcterms:created>
  <dcterms:modified xsi:type="dcterms:W3CDTF">2020-07-26T12:57:47Z</dcterms:modified>
</cp:coreProperties>
</file>